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Viga"/>
      <p:regular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Overpass"/>
      <p:regular r:id="rId22"/>
      <p:bold r:id="rId23"/>
      <p:italic r:id="rId24"/>
      <p:boldItalic r:id="rId25"/>
    </p:embeddedFont>
    <p:embeddedFont>
      <p:font typeface="Overpass Light"/>
      <p:regular r:id="rId26"/>
      <p:bold r:id="rId27"/>
      <p:italic r:id="rId28"/>
      <p:boldItalic r:id="rId29"/>
    </p:embeddedFont>
    <p:embeddedFont>
      <p:font typeface="Roboto Slab Regular"/>
      <p:regular r:id="rId30"/>
      <p:bold r:id="rId31"/>
    </p:embeddedFon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B1F8E040-02AC-48CE-A420-1B093CD5249E}">
  <a:tblStyle styleId="{B1F8E040-02AC-48CE-A420-1B093CD5249E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Overpass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Overpass-italic.fntdata"/><Relationship Id="rId23" Type="http://schemas.openxmlformats.org/officeDocument/2006/relationships/font" Target="fonts/Overpass-bold.fntdata"/><Relationship Id="rId1" Type="http://schemas.openxmlformats.org/officeDocument/2006/relationships/theme" Target="theme/theme2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verpassLight-regular.fntdata"/><Relationship Id="rId25" Type="http://schemas.openxmlformats.org/officeDocument/2006/relationships/font" Target="fonts/Overpass-boldItalic.fntdata"/><Relationship Id="rId28" Type="http://schemas.openxmlformats.org/officeDocument/2006/relationships/font" Target="fonts/OverpassLight-italic.fntdata"/><Relationship Id="rId27" Type="http://schemas.openxmlformats.org/officeDocument/2006/relationships/font" Target="fonts/Overpass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verpass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Regular-bold.fntdata"/><Relationship Id="rId30" Type="http://schemas.openxmlformats.org/officeDocument/2006/relationships/font" Target="fonts/RobotoSlabRegular-regular.fntdata"/><Relationship Id="rId11" Type="http://schemas.openxmlformats.org/officeDocument/2006/relationships/slide" Target="slides/slide6.xml"/><Relationship Id="rId33" Type="http://schemas.openxmlformats.org/officeDocument/2006/relationships/font" Target="fonts/Comfortaa-bold.fntdata"/><Relationship Id="rId10" Type="http://schemas.openxmlformats.org/officeDocument/2006/relationships/slide" Target="slides/slide5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Viga-regular.fntdata"/><Relationship Id="rId16" Type="http://schemas.openxmlformats.org/officeDocument/2006/relationships/slide" Target="slides/slide11.xml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d9f0d983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d9f0d983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b5f09229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b5f09229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1ad75428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1ad75428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adcd0c4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dadcd0c4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ad75428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ad75428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bba8eef5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8bba8eef5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d9f0d98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d9f0d98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9f0d983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9f0d983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820381" y="2559825"/>
            <a:ext cx="37239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129455" y="3869700"/>
            <a:ext cx="34149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ctrTitle"/>
          </p:nvPr>
        </p:nvSpPr>
        <p:spPr>
          <a:xfrm>
            <a:off x="1152158" y="152642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335225" y="194052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1"/>
          <p:cNvSpPr txBox="1"/>
          <p:nvPr>
            <p:ph idx="2" type="ctrTitle"/>
          </p:nvPr>
        </p:nvSpPr>
        <p:spPr>
          <a:xfrm>
            <a:off x="3442666" y="152642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3" type="subTitle"/>
          </p:nvPr>
        </p:nvSpPr>
        <p:spPr>
          <a:xfrm>
            <a:off x="3629163" y="1940525"/>
            <a:ext cx="1899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1"/>
          <p:cNvSpPr txBox="1"/>
          <p:nvPr>
            <p:ph idx="4" type="ctrTitle"/>
          </p:nvPr>
        </p:nvSpPr>
        <p:spPr>
          <a:xfrm>
            <a:off x="5740041" y="152642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5" type="subTitle"/>
          </p:nvPr>
        </p:nvSpPr>
        <p:spPr>
          <a:xfrm>
            <a:off x="5909374" y="194052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1"/>
          <p:cNvSpPr txBox="1"/>
          <p:nvPr>
            <p:ph idx="6" type="ctrTitle"/>
          </p:nvPr>
        </p:nvSpPr>
        <p:spPr>
          <a:xfrm>
            <a:off x="1159025" y="346268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7" type="subTitle"/>
          </p:nvPr>
        </p:nvSpPr>
        <p:spPr>
          <a:xfrm>
            <a:off x="1335225" y="387678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1"/>
          <p:cNvSpPr txBox="1"/>
          <p:nvPr>
            <p:ph idx="8" type="ctrTitle"/>
          </p:nvPr>
        </p:nvSpPr>
        <p:spPr>
          <a:xfrm>
            <a:off x="3449533" y="346268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9" type="subTitle"/>
          </p:nvPr>
        </p:nvSpPr>
        <p:spPr>
          <a:xfrm>
            <a:off x="3635763" y="3876788"/>
            <a:ext cx="1899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1"/>
          <p:cNvSpPr txBox="1"/>
          <p:nvPr>
            <p:ph idx="13" type="ctrTitle"/>
          </p:nvPr>
        </p:nvSpPr>
        <p:spPr>
          <a:xfrm>
            <a:off x="5740041" y="346268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4" type="subTitle"/>
          </p:nvPr>
        </p:nvSpPr>
        <p:spPr>
          <a:xfrm>
            <a:off x="5916241" y="387678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1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 txBox="1"/>
          <p:nvPr>
            <p:ph idx="15"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2">
  <p:cSld name="CUSTOM_1_1_1_1_2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ctrTitle"/>
          </p:nvPr>
        </p:nvSpPr>
        <p:spPr>
          <a:xfrm>
            <a:off x="2738808" y="108698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" type="subTitle"/>
          </p:nvPr>
        </p:nvSpPr>
        <p:spPr>
          <a:xfrm>
            <a:off x="2738801" y="1562076"/>
            <a:ext cx="160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12"/>
          <p:cNvSpPr txBox="1"/>
          <p:nvPr>
            <p:ph idx="2" type="ctrTitle"/>
          </p:nvPr>
        </p:nvSpPr>
        <p:spPr>
          <a:xfrm>
            <a:off x="2738800" y="230209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3" type="subTitle"/>
          </p:nvPr>
        </p:nvSpPr>
        <p:spPr>
          <a:xfrm>
            <a:off x="2738800" y="2777176"/>
            <a:ext cx="160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12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2"/>
          <p:cNvSpPr txBox="1"/>
          <p:nvPr>
            <p:ph idx="4"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5" type="ctrTitle"/>
          </p:nvPr>
        </p:nvSpPr>
        <p:spPr>
          <a:xfrm>
            <a:off x="5225808" y="108698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6" type="subTitle"/>
          </p:nvPr>
        </p:nvSpPr>
        <p:spPr>
          <a:xfrm>
            <a:off x="5225801" y="1562076"/>
            <a:ext cx="160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2"/>
          <p:cNvSpPr txBox="1"/>
          <p:nvPr>
            <p:ph idx="7" type="ctrTitle"/>
          </p:nvPr>
        </p:nvSpPr>
        <p:spPr>
          <a:xfrm>
            <a:off x="5225800" y="230209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8" type="subTitle"/>
          </p:nvPr>
        </p:nvSpPr>
        <p:spPr>
          <a:xfrm>
            <a:off x="5225800" y="2777176"/>
            <a:ext cx="160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CUSTOM_14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ctrTitle"/>
          </p:nvPr>
        </p:nvSpPr>
        <p:spPr>
          <a:xfrm flipH="1">
            <a:off x="4843395" y="-614100"/>
            <a:ext cx="36867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 flipH="1">
            <a:off x="5592495" y="1323626"/>
            <a:ext cx="2937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3">
  <p:cSld name="TITLE_ONLY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75" y="-26350"/>
            <a:ext cx="91440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>
            <p:ph type="ctrTitle"/>
          </p:nvPr>
        </p:nvSpPr>
        <p:spPr>
          <a:xfrm>
            <a:off x="616483" y="3056822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" type="subTitle"/>
          </p:nvPr>
        </p:nvSpPr>
        <p:spPr>
          <a:xfrm>
            <a:off x="616496" y="3757965"/>
            <a:ext cx="198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4"/>
          <p:cNvSpPr txBox="1"/>
          <p:nvPr>
            <p:ph idx="2" type="ctrTitle"/>
          </p:nvPr>
        </p:nvSpPr>
        <p:spPr>
          <a:xfrm>
            <a:off x="6551568" y="3056822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3" type="subTitle"/>
          </p:nvPr>
        </p:nvSpPr>
        <p:spPr>
          <a:xfrm>
            <a:off x="6551581" y="3757965"/>
            <a:ext cx="198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14"/>
          <p:cNvSpPr txBox="1"/>
          <p:nvPr>
            <p:ph idx="4" type="ctrTitle"/>
          </p:nvPr>
        </p:nvSpPr>
        <p:spPr>
          <a:xfrm>
            <a:off x="616483" y="1034025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5" type="subTitle"/>
          </p:nvPr>
        </p:nvSpPr>
        <p:spPr>
          <a:xfrm>
            <a:off x="616496" y="1754925"/>
            <a:ext cx="198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14"/>
          <p:cNvSpPr txBox="1"/>
          <p:nvPr>
            <p:ph idx="6" type="ctrTitle"/>
          </p:nvPr>
        </p:nvSpPr>
        <p:spPr>
          <a:xfrm>
            <a:off x="6551568" y="1034025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7" type="subTitle"/>
          </p:nvPr>
        </p:nvSpPr>
        <p:spPr>
          <a:xfrm>
            <a:off x="6551581" y="1754925"/>
            <a:ext cx="198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14"/>
          <p:cNvSpPr txBox="1"/>
          <p:nvPr>
            <p:ph idx="8"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ody text">
  <p:cSld name="CUSTOM_8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2514328" y="19062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7" name="Google Shape;117;p15"/>
          <p:cNvSpPr/>
          <p:nvPr/>
        </p:nvSpPr>
        <p:spPr>
          <a:xfrm>
            <a:off x="75" y="-26350"/>
            <a:ext cx="91440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ources">
  <p:cSld name="CUSTOM_1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23946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21" name="Google Shape;121;p16"/>
          <p:cNvSpPr/>
          <p:nvPr/>
        </p:nvSpPr>
        <p:spPr>
          <a:xfrm>
            <a:off x="75" y="-26350"/>
            <a:ext cx="91440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04478" y="373033"/>
            <a:ext cx="26157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4199973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200021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4200021" y="1535613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 flipH="1">
            <a:off x="4978729" y="2987047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4978733" y="3382922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6" type="subTitle"/>
          </p:nvPr>
        </p:nvSpPr>
        <p:spPr>
          <a:xfrm>
            <a:off x="4978733" y="3658434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 flipH="1">
            <a:off x="5653229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8" type="subTitle"/>
          </p:nvPr>
        </p:nvSpPr>
        <p:spPr>
          <a:xfrm>
            <a:off x="5653233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5653233" y="1535613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 flipH="1">
            <a:off x="6431030" y="2987047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6431037" y="3382922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431037" y="3658434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16" type="title"/>
          </p:nvPr>
        </p:nvSpPr>
        <p:spPr>
          <a:xfrm flipH="1">
            <a:off x="7100223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7100221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subTitle"/>
          </p:nvPr>
        </p:nvSpPr>
        <p:spPr>
          <a:xfrm>
            <a:off x="7100221" y="1535613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1_1_2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">
  <p:cSld name="CUSTOM_13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42150" y="-26350"/>
            <a:ext cx="9228600" cy="3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1139369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39375" y="3489850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3" type="ctrTitle"/>
          </p:nvPr>
        </p:nvSpPr>
        <p:spPr>
          <a:xfrm>
            <a:off x="3609044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3609050" y="3489850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5" type="ctrTitle"/>
          </p:nvPr>
        </p:nvSpPr>
        <p:spPr>
          <a:xfrm>
            <a:off x="6039194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6" type="subTitle"/>
          </p:nvPr>
        </p:nvSpPr>
        <p:spPr>
          <a:xfrm>
            <a:off x="6039200" y="3489850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56225" y="-26350"/>
            <a:ext cx="92565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1_1_1_1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ctrTitle"/>
          </p:nvPr>
        </p:nvSpPr>
        <p:spPr>
          <a:xfrm>
            <a:off x="2796419" y="1338457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7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 txBox="1"/>
          <p:nvPr>
            <p:ph idx="2" type="ctrTitle"/>
          </p:nvPr>
        </p:nvSpPr>
        <p:spPr>
          <a:xfrm>
            <a:off x="1223635" y="3355036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112632" y="3880275"/>
            <a:ext cx="2205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7"/>
          <p:cNvSpPr txBox="1"/>
          <p:nvPr>
            <p:ph idx="3" type="ctrTitle"/>
          </p:nvPr>
        </p:nvSpPr>
        <p:spPr>
          <a:xfrm>
            <a:off x="4388761" y="3355036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4" type="subTitle"/>
          </p:nvPr>
        </p:nvSpPr>
        <p:spPr>
          <a:xfrm>
            <a:off x="4277772" y="3880275"/>
            <a:ext cx="2205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7"/>
          <p:cNvSpPr txBox="1"/>
          <p:nvPr>
            <p:ph idx="5" type="ctrTitle"/>
          </p:nvPr>
        </p:nvSpPr>
        <p:spPr>
          <a:xfrm>
            <a:off x="5929804" y="1338457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6"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7" type="subTitle"/>
          </p:nvPr>
        </p:nvSpPr>
        <p:spPr>
          <a:xfrm>
            <a:off x="2685419" y="1206975"/>
            <a:ext cx="2205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7"/>
          <p:cNvSpPr txBox="1"/>
          <p:nvPr>
            <p:ph idx="8" type="subTitle"/>
          </p:nvPr>
        </p:nvSpPr>
        <p:spPr>
          <a:xfrm>
            <a:off x="5818804" y="1206975"/>
            <a:ext cx="2205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CUSTOM_13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-42150" y="-26350"/>
            <a:ext cx="9228600" cy="388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2" type="ctrTitle"/>
          </p:nvPr>
        </p:nvSpPr>
        <p:spPr>
          <a:xfrm>
            <a:off x="936787" y="2905526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subTitle"/>
          </p:nvPr>
        </p:nvSpPr>
        <p:spPr>
          <a:xfrm>
            <a:off x="936787" y="3474026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8"/>
          <p:cNvSpPr txBox="1"/>
          <p:nvPr>
            <p:ph idx="3" type="ctrTitle"/>
          </p:nvPr>
        </p:nvSpPr>
        <p:spPr>
          <a:xfrm>
            <a:off x="3566067" y="2905526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4" type="subTitle"/>
          </p:nvPr>
        </p:nvSpPr>
        <p:spPr>
          <a:xfrm>
            <a:off x="3566067" y="3474026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8"/>
          <p:cNvSpPr txBox="1"/>
          <p:nvPr>
            <p:ph idx="5" type="ctrTitle"/>
          </p:nvPr>
        </p:nvSpPr>
        <p:spPr>
          <a:xfrm>
            <a:off x="6223613" y="2905526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6" type="subTitle"/>
          </p:nvPr>
        </p:nvSpPr>
        <p:spPr>
          <a:xfrm>
            <a:off x="6223613" y="3474026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15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hasCustomPrompt="1" idx="2" type="title"/>
          </p:nvPr>
        </p:nvSpPr>
        <p:spPr>
          <a:xfrm flipH="1">
            <a:off x="5004802" y="880261"/>
            <a:ext cx="22659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5430952" y="1478393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/>
        </p:txBody>
      </p:sp>
      <p:sp>
        <p:nvSpPr>
          <p:cNvPr id="68" name="Google Shape;68;p9"/>
          <p:cNvSpPr txBox="1"/>
          <p:nvPr>
            <p:ph hasCustomPrompt="1" idx="3" type="title"/>
          </p:nvPr>
        </p:nvSpPr>
        <p:spPr>
          <a:xfrm flipH="1">
            <a:off x="5919202" y="2216311"/>
            <a:ext cx="22659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9"/>
          <p:cNvSpPr txBox="1"/>
          <p:nvPr>
            <p:ph idx="4" type="subTitle"/>
          </p:nvPr>
        </p:nvSpPr>
        <p:spPr>
          <a:xfrm>
            <a:off x="6345352" y="2814443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/>
        </p:txBody>
      </p:sp>
      <p:sp>
        <p:nvSpPr>
          <p:cNvPr id="70" name="Google Shape;70;p9"/>
          <p:cNvSpPr txBox="1"/>
          <p:nvPr>
            <p:ph hasCustomPrompt="1" idx="5" type="title"/>
          </p:nvPr>
        </p:nvSpPr>
        <p:spPr>
          <a:xfrm flipH="1">
            <a:off x="5004802" y="3559829"/>
            <a:ext cx="22659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9"/>
          <p:cNvSpPr txBox="1"/>
          <p:nvPr>
            <p:ph idx="6" type="subTitle"/>
          </p:nvPr>
        </p:nvSpPr>
        <p:spPr>
          <a:xfrm>
            <a:off x="5430952" y="4157961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15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ctrTitle"/>
          </p:nvPr>
        </p:nvSpPr>
        <p:spPr>
          <a:xfrm>
            <a:off x="3435608" y="28001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subTitle"/>
          </p:nvPr>
        </p:nvSpPr>
        <p:spPr>
          <a:xfrm>
            <a:off x="1791600" y="2209350"/>
            <a:ext cx="5560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1.png"/><Relationship Id="rId4" Type="http://schemas.openxmlformats.org/officeDocument/2006/relationships/hyperlink" Target="http://www.youtube.com/watch?v=t8RTzF0Z5xQ" TargetMode="External"/><Relationship Id="rId5" Type="http://schemas.openxmlformats.org/officeDocument/2006/relationships/image" Target="../media/image2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3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7.png"/><Relationship Id="rId4" Type="http://schemas.openxmlformats.org/officeDocument/2006/relationships/hyperlink" Target="https://letisalbal.github.io/Final-Project/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Relationship Id="rId4" Type="http://schemas.openxmlformats.org/officeDocument/2006/relationships/image" Target="../media/image12.png"/><Relationship Id="rId5" Type="http://schemas.openxmlformats.org/officeDocument/2006/relationships/image" Target="../media/image16.png"/><Relationship Id="rId6" Type="http://schemas.openxmlformats.org/officeDocument/2006/relationships/image" Target="../media/image5.png"/><Relationship Id="rId7" Type="http://schemas.openxmlformats.org/officeDocument/2006/relationships/image" Target="../media/image9.png"/><Relationship Id="rId8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Relationship Id="rId4" Type="http://schemas.openxmlformats.org/officeDocument/2006/relationships/image" Target="../media/image20.png"/><Relationship Id="rId5" Type="http://schemas.openxmlformats.org/officeDocument/2006/relationships/image" Target="../media/image7.png"/><Relationship Id="rId6" Type="http://schemas.openxmlformats.org/officeDocument/2006/relationships/image" Target="../media/image19.png"/><Relationship Id="rId7" Type="http://schemas.openxmlformats.org/officeDocument/2006/relationships/image" Target="../media/image18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4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3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5129450" y="3869700"/>
            <a:ext cx="3414900" cy="8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“Skipping a Beat” Association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Leticia Salazar, Eilish Boyd, Alyssia Smith</a:t>
            </a:r>
            <a:endParaRPr/>
          </a:p>
        </p:txBody>
      </p:sp>
      <p:sp>
        <p:nvSpPr>
          <p:cNvPr id="129" name="Google Shape;129;p18"/>
          <p:cNvSpPr txBox="1"/>
          <p:nvPr>
            <p:ph type="ctrTitle"/>
          </p:nvPr>
        </p:nvSpPr>
        <p:spPr>
          <a:xfrm>
            <a:off x="2497750" y="2559825"/>
            <a:ext cx="60465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Exploring Gender </a:t>
            </a:r>
            <a:endParaRPr sz="2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Differences in Heart Disease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ctrTitle"/>
          </p:nvPr>
        </p:nvSpPr>
        <p:spPr>
          <a:xfrm>
            <a:off x="831200" y="376500"/>
            <a:ext cx="42078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THANK YOU!</a:t>
            </a:r>
            <a:endParaRPr sz="4000"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0" l="40031" r="14596" t="14958"/>
          <a:stretch/>
        </p:blipFill>
        <p:spPr>
          <a:xfrm flipH="1">
            <a:off x="3912799" y="0"/>
            <a:ext cx="48786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vided to YouTube by Universal Music Group&#10;&#10;Don't Go Breaking My Heart (Remastered) · Elton John · Kiki Dee&#10;&#10;Diamonds&#10;&#10;℗ 2017 Mercury Records Limited&#10;&#10;Released on: 2017-11-10&#10;&#10;Producer: Gus Dudgeon&#10;Associated  Performer, Vocals, Piano: Elton John&#10;Associated  Performer, Vocals: Kiki Dee&#10;Composer  Lyricist: Bernie Taupin&#10;Composer  Lyricist: Elton John&#10;&#10;Auto-generated by YouTube." id="244" name="Google Shape;244;p27" title="Don't Go Breaking My Heart (Remastered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275" y="2430600"/>
            <a:ext cx="1555175" cy="1166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ctrTitle"/>
          </p:nvPr>
        </p:nvSpPr>
        <p:spPr>
          <a:xfrm>
            <a:off x="578375" y="1455850"/>
            <a:ext cx="4216500" cy="18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Q &amp; A</a:t>
            </a:r>
            <a:endParaRPr sz="7200"/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40031" r="14596" t="14958"/>
          <a:stretch/>
        </p:blipFill>
        <p:spPr>
          <a:xfrm flipH="1">
            <a:off x="3912799" y="0"/>
            <a:ext cx="48786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604478" y="373033"/>
            <a:ext cx="26157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35" name="Google Shape;135;p19"/>
          <p:cNvSpPr txBox="1"/>
          <p:nvPr>
            <p:ph idx="2" type="title"/>
          </p:nvPr>
        </p:nvSpPr>
        <p:spPr>
          <a:xfrm flipH="1">
            <a:off x="4199973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r>
              <a:rPr lang="es"/>
              <a:t>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4200021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Get to know your Heart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7" name="Google Shape;137;p19"/>
          <p:cNvSpPr txBox="1"/>
          <p:nvPr>
            <p:ph idx="4" type="title"/>
          </p:nvPr>
        </p:nvSpPr>
        <p:spPr>
          <a:xfrm flipH="1">
            <a:off x="4978729" y="2987047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r>
              <a:rPr lang="es"/>
              <a:t>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" name="Google Shape;138;p19"/>
          <p:cNvSpPr txBox="1"/>
          <p:nvPr>
            <p:ph idx="5" type="subTitle"/>
          </p:nvPr>
        </p:nvSpPr>
        <p:spPr>
          <a:xfrm>
            <a:off x="4978733" y="3382922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F.Y.I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7" type="title"/>
          </p:nvPr>
        </p:nvSpPr>
        <p:spPr>
          <a:xfrm flipH="1">
            <a:off x="5653229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r>
              <a:rPr lang="es"/>
              <a:t>5</a:t>
            </a:r>
            <a:r>
              <a:rPr lang="es">
                <a:solidFill>
                  <a:schemeClr val="accent1"/>
                </a:solidFill>
              </a:rPr>
              <a:t>-07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0" name="Google Shape;140;p19"/>
          <p:cNvSpPr txBox="1"/>
          <p:nvPr>
            <p:ph idx="8" type="subTitle"/>
          </p:nvPr>
        </p:nvSpPr>
        <p:spPr>
          <a:xfrm>
            <a:off x="5653233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Our Findings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41" name="Google Shape;141;p19"/>
          <p:cNvSpPr txBox="1"/>
          <p:nvPr>
            <p:ph idx="13" type="title"/>
          </p:nvPr>
        </p:nvSpPr>
        <p:spPr>
          <a:xfrm flipH="1">
            <a:off x="6431030" y="2987047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r>
              <a:rPr lang="es"/>
              <a:t>8-09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2" name="Google Shape;142;p19"/>
          <p:cNvSpPr txBox="1"/>
          <p:nvPr>
            <p:ph idx="14" type="subTitle"/>
          </p:nvPr>
        </p:nvSpPr>
        <p:spPr>
          <a:xfrm>
            <a:off x="6431037" y="3382922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Fun Facts &amp; Heart Attack Symptoms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 rot="10800000">
            <a:off x="4122471" y="1038075"/>
            <a:ext cx="0" cy="15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4" name="Google Shape;144;p19"/>
          <p:cNvCxnSpPr/>
          <p:nvPr/>
        </p:nvCxnSpPr>
        <p:spPr>
          <a:xfrm rot="10800000">
            <a:off x="4906825" y="2609700"/>
            <a:ext cx="0" cy="161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rot="10800000">
            <a:off x="5579421" y="1038075"/>
            <a:ext cx="0" cy="15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6" name="Google Shape;146;p19"/>
          <p:cNvCxnSpPr/>
          <p:nvPr/>
        </p:nvCxnSpPr>
        <p:spPr>
          <a:xfrm rot="10800000">
            <a:off x="6360425" y="2609700"/>
            <a:ext cx="0" cy="161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7" name="Google Shape;147;p19"/>
          <p:cNvCxnSpPr/>
          <p:nvPr/>
        </p:nvCxnSpPr>
        <p:spPr>
          <a:xfrm rot="10800000">
            <a:off x="7031171" y="1038075"/>
            <a:ext cx="0" cy="15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8" name="Google Shape;148;p19"/>
          <p:cNvSpPr txBox="1"/>
          <p:nvPr>
            <p:ph idx="15" type="subTitle"/>
          </p:nvPr>
        </p:nvSpPr>
        <p:spPr>
          <a:xfrm>
            <a:off x="5632712" y="1655334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Visit our Website and take a look at our findings.</a:t>
            </a:r>
            <a:endParaRPr/>
          </a:p>
        </p:txBody>
      </p:sp>
      <p:sp>
        <p:nvSpPr>
          <p:cNvPr id="149" name="Google Shape;149;p19"/>
          <p:cNvSpPr txBox="1"/>
          <p:nvPr>
            <p:ph idx="15" type="subTitle"/>
          </p:nvPr>
        </p:nvSpPr>
        <p:spPr>
          <a:xfrm>
            <a:off x="4943937" y="3754309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“Be aware of your heart”</a:t>
            </a:r>
            <a:endParaRPr/>
          </a:p>
        </p:txBody>
      </p:sp>
      <p:sp>
        <p:nvSpPr>
          <p:cNvPr id="150" name="Google Shape;150;p19"/>
          <p:cNvSpPr txBox="1"/>
          <p:nvPr>
            <p:ph idx="7" type="title"/>
          </p:nvPr>
        </p:nvSpPr>
        <p:spPr>
          <a:xfrm flipH="1">
            <a:off x="7106429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10-11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1" name="Google Shape;151;p19"/>
          <p:cNvSpPr txBox="1"/>
          <p:nvPr>
            <p:ph idx="8" type="subTitle"/>
          </p:nvPr>
        </p:nvSpPr>
        <p:spPr>
          <a:xfrm>
            <a:off x="7050258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Thank you!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Q &amp; A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Get to know your Heart!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b="0" l="35388" r="385" t="0"/>
          <a:stretch/>
        </p:blipFill>
        <p:spPr>
          <a:xfrm flipH="1">
            <a:off x="2" y="342900"/>
            <a:ext cx="4810515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>
            <p:ph idx="2" type="title"/>
          </p:nvPr>
        </p:nvSpPr>
        <p:spPr>
          <a:xfrm flipH="1">
            <a:off x="4750425" y="1144963"/>
            <a:ext cx="2597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r>
              <a:rPr lang="es"/>
              <a:t>0,000</a:t>
            </a:r>
            <a:endParaRPr/>
          </a:p>
        </p:txBody>
      </p:sp>
      <p:sp>
        <p:nvSpPr>
          <p:cNvPr id="159" name="Google Shape;159;p20"/>
          <p:cNvSpPr txBox="1"/>
          <p:nvPr>
            <p:ph idx="1" type="subTitle"/>
          </p:nvPr>
        </p:nvSpPr>
        <p:spPr>
          <a:xfrm>
            <a:off x="5800800" y="1682875"/>
            <a:ext cx="23079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times a day</a:t>
            </a:r>
            <a:endParaRPr sz="1400"/>
          </a:p>
        </p:txBody>
      </p:sp>
      <p:sp>
        <p:nvSpPr>
          <p:cNvPr id="160" name="Google Shape;160;p20"/>
          <p:cNvSpPr txBox="1"/>
          <p:nvPr>
            <p:ph idx="5" type="title"/>
          </p:nvPr>
        </p:nvSpPr>
        <p:spPr>
          <a:xfrm flipH="1">
            <a:off x="5176127" y="2160654"/>
            <a:ext cx="22659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5,000</a:t>
            </a:r>
            <a:endParaRPr/>
          </a:p>
        </p:txBody>
      </p:sp>
      <p:sp>
        <p:nvSpPr>
          <p:cNvPr id="161" name="Google Shape;161;p20"/>
          <p:cNvSpPr txBox="1"/>
          <p:nvPr>
            <p:ph idx="6" type="subTitle"/>
          </p:nvPr>
        </p:nvSpPr>
        <p:spPr>
          <a:xfrm>
            <a:off x="5800800" y="2747038"/>
            <a:ext cx="32832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Gallons of blood flow through our body</a:t>
            </a:r>
            <a:endParaRPr sz="1400"/>
          </a:p>
        </p:txBody>
      </p:sp>
      <p:sp>
        <p:nvSpPr>
          <p:cNvPr id="162" name="Google Shape;162;p20"/>
          <p:cNvSpPr txBox="1"/>
          <p:nvPr/>
        </p:nvSpPr>
        <p:spPr>
          <a:xfrm>
            <a:off x="4060150" y="701163"/>
            <a:ext cx="2445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Our Heart beats</a:t>
            </a:r>
            <a:endParaRPr/>
          </a:p>
        </p:txBody>
      </p:sp>
      <p:sp>
        <p:nvSpPr>
          <p:cNvPr id="163" name="Google Shape;163;p20"/>
          <p:cNvSpPr txBox="1"/>
          <p:nvPr>
            <p:ph idx="5" type="title"/>
          </p:nvPr>
        </p:nvSpPr>
        <p:spPr>
          <a:xfrm flipH="1">
            <a:off x="5485502" y="3277279"/>
            <a:ext cx="22659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24</a:t>
            </a:r>
            <a:endParaRPr/>
          </a:p>
        </p:txBody>
      </p:sp>
      <p:sp>
        <p:nvSpPr>
          <p:cNvPr id="164" name="Google Shape;164;p20"/>
          <p:cNvSpPr txBox="1"/>
          <p:nvPr>
            <p:ph idx="6" type="subTitle"/>
          </p:nvPr>
        </p:nvSpPr>
        <p:spPr>
          <a:xfrm>
            <a:off x="6646500" y="3811225"/>
            <a:ext cx="20484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hours a day non stop!</a:t>
            </a:r>
            <a:endParaRPr sz="1400"/>
          </a:p>
        </p:txBody>
      </p:sp>
      <p:sp>
        <p:nvSpPr>
          <p:cNvPr id="165" name="Google Shape;165;p20"/>
          <p:cNvSpPr txBox="1"/>
          <p:nvPr/>
        </p:nvSpPr>
        <p:spPr>
          <a:xfrm>
            <a:off x="4667775" y="4311625"/>
            <a:ext cx="30942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Taking care of your health can help YOU prevent heart disease.</a:t>
            </a:r>
            <a:endParaRPr b="1"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24615" r="-32292" t="0"/>
          <a:stretch/>
        </p:blipFill>
        <p:spPr>
          <a:xfrm>
            <a:off x="-46975" y="366900"/>
            <a:ext cx="9190973" cy="47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 flipH="1">
            <a:off x="6310475" y="1547829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The older you get the more at risk you can be.</a:t>
            </a:r>
            <a:endParaRPr sz="10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72" name="Google Shape;172;p21"/>
          <p:cNvCxnSpPr>
            <a:endCxn id="173" idx="1"/>
          </p:cNvCxnSpPr>
          <p:nvPr/>
        </p:nvCxnSpPr>
        <p:spPr>
          <a:xfrm>
            <a:off x="5804625" y="1469475"/>
            <a:ext cx="32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4" name="Google Shape;174;p21"/>
          <p:cNvSpPr txBox="1"/>
          <p:nvPr/>
        </p:nvSpPr>
        <p:spPr>
          <a:xfrm flipH="1">
            <a:off x="6316343" y="2180628"/>
            <a:ext cx="1250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Heredity</a:t>
            </a:r>
            <a:endParaRPr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 flipH="1">
            <a:off x="6310511" y="3306984"/>
            <a:ext cx="1261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Diet and Nutrition</a:t>
            </a:r>
            <a:endParaRPr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3608700" y="2009136"/>
            <a:ext cx="19266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Important things to consider that cause heart disease: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77" name="Google Shape;177;p21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F.Y.I “Be Aware of your Heart”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 flipH="1">
            <a:off x="6310475" y="2683294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Heart diseases can be passed down!</a:t>
            </a:r>
            <a:endParaRPr sz="10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 flipH="1">
            <a:off x="6310475" y="3800358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Lack of a well balanced diet can also lead to heart disease</a:t>
            </a:r>
            <a:endParaRPr sz="10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 flipH="1">
            <a:off x="6310511" y="1054279"/>
            <a:ext cx="1261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Age and Gender</a:t>
            </a:r>
            <a:endParaRPr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181" name="Google Shape;181;p21"/>
          <p:cNvCxnSpPr/>
          <p:nvPr/>
        </p:nvCxnSpPr>
        <p:spPr>
          <a:xfrm>
            <a:off x="5793600" y="1473525"/>
            <a:ext cx="0" cy="22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3" name="Google Shape;173;p21"/>
          <p:cNvSpPr/>
          <p:nvPr/>
        </p:nvSpPr>
        <p:spPr>
          <a:xfrm>
            <a:off x="6125025" y="1430925"/>
            <a:ext cx="77100" cy="77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6125025" y="3688879"/>
            <a:ext cx="77100" cy="77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1"/>
          <p:cNvCxnSpPr/>
          <p:nvPr/>
        </p:nvCxnSpPr>
        <p:spPr>
          <a:xfrm>
            <a:off x="5804625" y="2604971"/>
            <a:ext cx="39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5804625" y="3727429"/>
            <a:ext cx="32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5" name="Google Shape;185;p21"/>
          <p:cNvSpPr/>
          <p:nvPr/>
        </p:nvSpPr>
        <p:spPr>
          <a:xfrm>
            <a:off x="6125025" y="2560047"/>
            <a:ext cx="77100" cy="77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0" y="2007399"/>
            <a:ext cx="9144000" cy="942300"/>
          </a:xfrm>
          <a:prstGeom prst="rect">
            <a:avLst/>
          </a:prstGeom>
          <a:solidFill>
            <a:srgbClr val="686663">
              <a:alpha val="1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>
            <p:ph type="ctrTitle"/>
          </p:nvPr>
        </p:nvSpPr>
        <p:spPr>
          <a:xfrm>
            <a:off x="3239133" y="294969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</a:rPr>
              <a:t>Our Findings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3" name="Google Shape;193;p22"/>
          <p:cNvSpPr txBox="1"/>
          <p:nvPr>
            <p:ph idx="1" type="subTitle"/>
          </p:nvPr>
        </p:nvSpPr>
        <p:spPr>
          <a:xfrm>
            <a:off x="1791600" y="2209350"/>
            <a:ext cx="5560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Website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/>
          <p:nvPr/>
        </p:nvSpPr>
        <p:spPr>
          <a:xfrm rot="10800000">
            <a:off x="6310200" y="61025"/>
            <a:ext cx="52134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86663">
                  <a:alpha val="5098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0" l="28227" r="0" t="0"/>
          <a:stretch/>
        </p:blipFill>
        <p:spPr>
          <a:xfrm>
            <a:off x="5021025" y="0"/>
            <a:ext cx="41229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>
            <p:ph type="ctrTitle"/>
          </p:nvPr>
        </p:nvSpPr>
        <p:spPr>
          <a:xfrm>
            <a:off x="3504575" y="184300"/>
            <a:ext cx="15426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Insights</a:t>
            </a:r>
            <a:endParaRPr sz="2800"/>
          </a:p>
        </p:txBody>
      </p:sp>
      <p:sp>
        <p:nvSpPr>
          <p:cNvPr id="201" name="Google Shape;201;p23"/>
          <p:cNvSpPr txBox="1"/>
          <p:nvPr>
            <p:ph idx="1" type="subTitle"/>
          </p:nvPr>
        </p:nvSpPr>
        <p:spPr>
          <a:xfrm>
            <a:off x="197775" y="2477800"/>
            <a:ext cx="2725500" cy="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51.32% have heart problems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48.68% do not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400" y="889225"/>
            <a:ext cx="2847825" cy="14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114" y="3038822"/>
            <a:ext cx="2373076" cy="1600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>
            <p:ph idx="1" type="subTitle"/>
          </p:nvPr>
        </p:nvSpPr>
        <p:spPr>
          <a:xfrm>
            <a:off x="332375" y="4778247"/>
            <a:ext cx="2725500" cy="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Male are more likely to have a disease</a:t>
            </a:r>
            <a:endParaRPr/>
          </a:p>
        </p:txBody>
      </p:sp>
      <p:sp>
        <p:nvSpPr>
          <p:cNvPr id="205" name="Google Shape;205;p23"/>
          <p:cNvSpPr txBox="1"/>
          <p:nvPr>
            <p:ph idx="1" type="subTitle"/>
          </p:nvPr>
        </p:nvSpPr>
        <p:spPr>
          <a:xfrm>
            <a:off x="6101713" y="2477800"/>
            <a:ext cx="27255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 Group ranges from 29 - 77 years old</a:t>
            </a:r>
            <a:endParaRPr/>
          </a:p>
        </p:txBody>
      </p:sp>
      <p:sp>
        <p:nvSpPr>
          <p:cNvPr id="206" name="Google Shape;206;p23"/>
          <p:cNvSpPr txBox="1"/>
          <p:nvPr>
            <p:ph idx="1" type="subTitle"/>
          </p:nvPr>
        </p:nvSpPr>
        <p:spPr>
          <a:xfrm>
            <a:off x="6249738" y="4639800"/>
            <a:ext cx="27255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Ages between 34 - 69 are more likely to have critical chest pain</a:t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6">
            <a:alphaModFix/>
          </a:blip>
          <a:srcRect b="9147" l="0" r="0" t="10961"/>
          <a:stretch/>
        </p:blipFill>
        <p:spPr>
          <a:xfrm>
            <a:off x="3057875" y="1820750"/>
            <a:ext cx="2600325" cy="14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3504575" y="2074325"/>
            <a:ext cx="694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Overpass"/>
                <a:ea typeface="Overpass"/>
                <a:cs typeface="Overpass"/>
                <a:sym typeface="Overpass"/>
              </a:rPr>
              <a:t>30.44%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4371800" y="2446625"/>
            <a:ext cx="694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Overpass"/>
                <a:ea typeface="Overpass"/>
                <a:cs typeface="Overpass"/>
                <a:sym typeface="Overpass"/>
              </a:rPr>
              <a:t>69.56</a:t>
            </a:r>
            <a:r>
              <a:rPr b="1" lang="es" sz="1000">
                <a:latin typeface="Overpass"/>
                <a:ea typeface="Overpass"/>
                <a:cs typeface="Overpass"/>
                <a:sym typeface="Overpass"/>
              </a:rPr>
              <a:t>%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988" y="3019600"/>
            <a:ext cx="2753075" cy="181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975" y="774875"/>
            <a:ext cx="2753076" cy="1795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0" l="2061" r="2061" t="0"/>
          <a:stretch/>
        </p:blipFill>
        <p:spPr>
          <a:xfrm flipH="1">
            <a:off x="0" y="0"/>
            <a:ext cx="4512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>
            <p:ph type="ctrTitle"/>
          </p:nvPr>
        </p:nvSpPr>
        <p:spPr>
          <a:xfrm flipH="1">
            <a:off x="5474850" y="383500"/>
            <a:ext cx="34980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CON</a:t>
            </a:r>
            <a:r>
              <a:rPr lang="es"/>
              <a:t>TINUATION...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75" y="1124125"/>
            <a:ext cx="2819300" cy="17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175" y="1007725"/>
            <a:ext cx="2992301" cy="19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>
            <p:ph idx="1" type="subTitle"/>
          </p:nvPr>
        </p:nvSpPr>
        <p:spPr>
          <a:xfrm>
            <a:off x="146275" y="2921100"/>
            <a:ext cx="2646000" cy="1568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There is a strong correlation between Blood Pressure and Cholesterol.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The higher the blood pressure and cholesterol, the more likely you are to suffer a heart disease.</a:t>
            </a:r>
            <a:endParaRPr/>
          </a:p>
        </p:txBody>
      </p:sp>
      <p:sp>
        <p:nvSpPr>
          <p:cNvPr id="221" name="Google Shape;221;p24"/>
          <p:cNvSpPr txBox="1"/>
          <p:nvPr>
            <p:ph idx="1" type="subTitle"/>
          </p:nvPr>
        </p:nvSpPr>
        <p:spPr>
          <a:xfrm>
            <a:off x="3035288" y="2921098"/>
            <a:ext cx="27255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blood disorder has 3 levels.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 you fall under level 2 (Fixed Defect) or 3 (Reversible Defect) you are more likely to have heart disease based on your genetics.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796" y="1053713"/>
            <a:ext cx="3330402" cy="193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3800" y="3182638"/>
            <a:ext cx="3088376" cy="33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ctrTitle"/>
          </p:nvPr>
        </p:nvSpPr>
        <p:spPr>
          <a:xfrm>
            <a:off x="4875600" y="163875"/>
            <a:ext cx="39636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Fun Facts</a:t>
            </a:r>
            <a:endParaRPr sz="4800"/>
          </a:p>
        </p:txBody>
      </p:sp>
      <p:sp>
        <p:nvSpPr>
          <p:cNvPr id="229" name="Google Shape;229;p25"/>
          <p:cNvSpPr txBox="1"/>
          <p:nvPr/>
        </p:nvSpPr>
        <p:spPr>
          <a:xfrm>
            <a:off x="267425" y="1336475"/>
            <a:ext cx="4770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❏"/>
            </a:pPr>
            <a:r>
              <a:rPr lang="es">
                <a:latin typeface="Overpass Light"/>
                <a:ea typeface="Overpass Light"/>
                <a:cs typeface="Overpass Light"/>
                <a:sym typeface="Overpass Light"/>
              </a:rPr>
              <a:t>At younger ages, men face a greater risk of heart disease than women. On average, a first heart attack - the most common manifestation of this prevalent disease - strikes men at age 65. For women, the average age of a first heart attack is 72.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❏"/>
            </a:pPr>
            <a:r>
              <a:rPr lang="es">
                <a:latin typeface="Overpass Light"/>
                <a:ea typeface="Overpass Light"/>
                <a:cs typeface="Overpass Light"/>
                <a:sym typeface="Overpass Light"/>
              </a:rPr>
              <a:t>Since 1984, more women have died of heart disease than men each year, although that is partly because women generally live longer than men.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❏"/>
            </a:pPr>
            <a:r>
              <a:rPr lang="es">
                <a:latin typeface="Overpass Light"/>
                <a:ea typeface="Overpass Light"/>
                <a:cs typeface="Overpass Light"/>
                <a:sym typeface="Overpass Light"/>
              </a:rPr>
              <a:t>In women, heart disease </a:t>
            </a:r>
            <a:r>
              <a:rPr lang="es">
                <a:latin typeface="Overpass Light"/>
                <a:ea typeface="Overpass Light"/>
                <a:cs typeface="Overpass Light"/>
                <a:sym typeface="Overpass Light"/>
              </a:rPr>
              <a:t>risks</a:t>
            </a:r>
            <a:r>
              <a:rPr lang="es">
                <a:latin typeface="Overpass Light"/>
                <a:ea typeface="Overpass Light"/>
                <a:cs typeface="Overpass Light"/>
                <a:sym typeface="Overpass Light"/>
              </a:rPr>
              <a:t> appear to rise after menopause; experts believe that in younger women, naturally occuring hormones may play a protective role.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025" y="1146326"/>
            <a:ext cx="3801176" cy="31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5910075" y="4448500"/>
            <a:ext cx="31083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Overpass Light"/>
                <a:ea typeface="Overpass Light"/>
                <a:cs typeface="Overpass Light"/>
                <a:sym typeface="Overpass Light"/>
              </a:rPr>
              <a:t>Reference</a:t>
            </a:r>
            <a:r>
              <a:rPr lang="es" sz="800">
                <a:latin typeface="Overpass Light"/>
                <a:ea typeface="Overpass Light"/>
                <a:cs typeface="Overpass Light"/>
                <a:sym typeface="Overpass Light"/>
              </a:rPr>
              <a:t>: https://www.health.harvard.edu/heart-health/the-heart-attack-gender-gap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ctrTitle"/>
          </p:nvPr>
        </p:nvSpPr>
        <p:spPr>
          <a:xfrm>
            <a:off x="4898650" y="344350"/>
            <a:ext cx="4245300" cy="13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Heart Attack Symptoms</a:t>
            </a:r>
            <a:endParaRPr sz="3600"/>
          </a:p>
        </p:txBody>
      </p:sp>
      <p:graphicFrame>
        <p:nvGraphicFramePr>
          <p:cNvPr id="237" name="Google Shape;237;p26"/>
          <p:cNvGraphicFramePr/>
          <p:nvPr/>
        </p:nvGraphicFramePr>
        <p:xfrm>
          <a:off x="408500" y="160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{B1F8E040-02AC-48CE-A420-1B093CD5249E}</a:tableStyleId>
              </a:tblPr>
              <a:tblGrid>
                <a:gridCol w="2213725"/>
                <a:gridCol w="2213725"/>
              </a:tblGrid>
              <a:tr h="46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Classic Symptoms</a:t>
                      </a:r>
                      <a:endParaRPr b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Nonclassic Symptoms</a:t>
                      </a:r>
                      <a:endParaRPr b="1" sz="1300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1977175"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b="1"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Pressure, aching, or tightness in the center of the chest</a:t>
                      </a:r>
                      <a:endParaRPr b="1"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b="1"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Pain or discomfort that radiates to the upper body, especially shoulders or neck and arms</a:t>
                      </a:r>
                      <a:endParaRPr b="1"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b="1"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Sweating</a:t>
                      </a:r>
                      <a:endParaRPr b="1"/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Shortness of Breath</a:t>
                      </a:r>
                      <a:endParaRPr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Weakness</a:t>
                      </a:r>
                      <a:endParaRPr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Nausea or Vomiting</a:t>
                      </a:r>
                      <a:endParaRPr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Dizziness</a:t>
                      </a:r>
                      <a:endParaRPr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Back pain</a:t>
                      </a:r>
                      <a:endParaRPr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Unexplained fatigue</a:t>
                      </a:r>
                      <a:endParaRPr/>
                    </a:p>
                  </a:txBody>
                  <a:tcPr marT="91425" marB="91425" marR="91425" marL="91425">
                    <a:lnL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Grave Disease">
  <a:themeElements>
    <a:clrScheme name="Simple Light">
      <a:dk1>
        <a:srgbClr val="686663"/>
      </a:dk1>
      <a:lt1>
        <a:srgbClr val="FDFDFD"/>
      </a:lt1>
      <a:dk2>
        <a:srgbClr val="F0F0F0"/>
      </a:dk2>
      <a:lt2>
        <a:srgbClr val="000000"/>
      </a:lt2>
      <a:accent1>
        <a:srgbClr val="1A8171"/>
      </a:accent1>
      <a:accent2>
        <a:srgbClr val="FA7F79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